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9" r:id="rId3"/>
    <p:sldId id="260" r:id="rId4"/>
    <p:sldId id="258" r:id="rId5"/>
    <p:sldId id="259" r:id="rId6"/>
    <p:sldId id="268" r:id="rId7"/>
    <p:sldId id="261" r:id="rId8"/>
    <p:sldId id="262" r:id="rId9"/>
    <p:sldId id="263" r:id="rId10"/>
    <p:sldId id="267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3DFC9-2CE1-4B18-8C07-A8BF93B86B64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79327-1EBF-4AD4-8155-1FFD82FFCF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58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8BF30D-5A31-D01C-5489-E5A9B065D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0B22423-213B-4347-23C1-3854A21CD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B97554-5938-7FBE-57C6-C44720C1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69FE-DD4A-401B-A93A-CE721540068D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FDBDF7-CB72-BA08-E5A5-2C978F217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DC5F9B-988A-BE14-ADE7-BFB45299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D6E7-32A9-4CD9-AAC1-402AF0F86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35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4793C6-018C-37EC-682C-57EA8E629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A05D12E-EC65-B83F-66DD-EC14AE706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2A9D2F-20B9-58F6-2C1D-50A957069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69FE-DD4A-401B-A93A-CE721540068D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AE9938-5B6A-3DFD-6F78-315D3DA6D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A66772-877A-A688-DA43-B33735FDE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D6E7-32A9-4CD9-AAC1-402AF0F86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336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DBA4283-B206-1560-3317-4E2A499E09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FFA74FF-8251-6220-5580-C999EAD48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B029FF-99FF-D79D-95F6-A15A0FA8F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69FE-DD4A-401B-A93A-CE721540068D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39C017-A21E-2439-E5A7-C793788C7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B6F393-732C-539F-7687-36EAA4899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D6E7-32A9-4CD9-AAC1-402AF0F86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57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671015-8353-5129-7C10-028A8321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730D40-0B12-EAF2-EDAA-D119B1DFF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9CB312-BC57-8F29-CC07-61257DE8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69FE-DD4A-401B-A93A-CE721540068D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287B16-243A-A3E4-AA21-A6E7A9534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D1A479-94B8-38F2-1888-C513BA121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D6E7-32A9-4CD9-AAC1-402AF0F86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22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7AFF42-93D3-5161-2395-65364DAC6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746B11-31AB-F2C0-84E0-9C9B214C1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3C108A-3C40-27F4-DD5F-9CF6C7D96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69FE-DD4A-401B-A93A-CE721540068D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03CD11-E26B-F4CE-66F0-B1DD25983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851C42-EAAE-1482-61A6-30C57EC5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D6E7-32A9-4CD9-AAC1-402AF0F86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5D5DC2-4FA9-2734-9A40-72241F50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05FE89-96A8-8DE5-515B-B1990A07B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226155D-9811-66F1-7F2B-7EB874A3C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35AC17E-FFBE-2046-7DD9-5320F842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69FE-DD4A-401B-A93A-CE721540068D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32CDC5-3AA9-9A10-AB70-1D6113CBF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53E3272-3860-7545-CF82-64AB3D75B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D6E7-32A9-4CD9-AAC1-402AF0F86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43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D58B0F-EC01-FF46-D061-A97EEFC23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72BE1D-73FE-00D9-0377-402152020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12E97C2-7243-FE60-2EF8-F7A6E9B40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7475AA3-6470-696F-5719-0480E0320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AF16818-0DF5-E2C2-9233-9B993E089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4C05B74-4ECD-9763-6EB7-20045B820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69FE-DD4A-401B-A93A-CE721540068D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358B8C0-96BC-3CC9-E602-CFE294CD2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5BBF980-62F7-BC0C-3446-21D1C8F36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D6E7-32A9-4CD9-AAC1-402AF0F86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9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316706-7BBD-BB7D-B240-DD4804D01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C061B3A-EFD2-8E59-DE11-45C940FA7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69FE-DD4A-401B-A93A-CE721540068D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DF84039-C345-25DB-BE93-491DC597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B335582-9273-F4FE-AE6A-B7EE1396B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D6E7-32A9-4CD9-AAC1-402AF0F86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35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F106B3B-FC60-D937-872F-B6470F47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69FE-DD4A-401B-A93A-CE721540068D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9A16257-522D-DC29-CCB4-3095F9BD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4949135-A017-380D-C000-9181A055C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D6E7-32A9-4CD9-AAC1-402AF0F86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441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3DE070-29E4-C0D1-477C-5E0E531D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10E740-D045-196B-DD2C-81C418261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FB40414-802D-8033-E6A2-EFBA591E5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FC36A5-BCEA-5CDC-9AD1-11BCD701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69FE-DD4A-401B-A93A-CE721540068D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3B778A-7FBF-6776-4509-5321BE8E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F633F11-161A-F1CE-A652-01232A462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D6E7-32A9-4CD9-AAC1-402AF0F86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66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1D8101-2247-4EC5-9690-76D80A07B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6F87913-E99F-A8B3-9BFD-BA8942941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785AF1B-C5F5-CD34-8677-20AA9F223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767A4C-86EC-6CAB-A4A3-B108B0B02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69FE-DD4A-401B-A93A-CE721540068D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F931BA5-7D7B-2F9B-C313-15D5E6B85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05ED18-B950-FB2C-014B-66FE4B7FF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D6E7-32A9-4CD9-AAC1-402AF0F86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09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4000"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6447FA9-F6D1-E877-DCF6-F02768F0B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E942D7-D5C1-F266-4099-7F232FF04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3F4EAF-F3FB-CA56-DBC4-21F64C3BF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D69FE-DD4A-401B-A93A-CE721540068D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03A0B6-8504-7007-F8E2-ED9676D1BC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08DBBA-4D6D-D5EB-527B-9CC5501530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D6E7-32A9-4CD9-AAC1-402AF0F86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1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egreteria@pec.epar.i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0BDB7D-61CF-4FDC-E845-980610B185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F019BE2-A00E-228B-FD3F-964D356C2A33}"/>
              </a:ext>
            </a:extLst>
          </p:cNvPr>
          <p:cNvSpPr txBox="1"/>
          <p:nvPr/>
        </p:nvSpPr>
        <p:spPr>
          <a:xfrm>
            <a:off x="499376" y="2386993"/>
            <a:ext cx="116926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000" dirty="0">
                <a:solidFill>
                  <a:schemeClr val="accent1"/>
                </a:solidFill>
                <a:latin typeface="Eras Bold ITC" panose="020B0907030504020204" pitchFamily="34" charset="0"/>
              </a:rPr>
              <a:t>Punti di riferimento per aziende e lavoratori </a:t>
            </a:r>
          </a:p>
          <a:p>
            <a:pPr algn="ctr"/>
            <a:r>
              <a:rPr lang="it-IT" sz="4000" dirty="0">
                <a:solidFill>
                  <a:schemeClr val="accent1"/>
                </a:solidFill>
                <a:latin typeface="Eras Bold ITC" panose="020B0907030504020204" pitchFamily="34" charset="0"/>
              </a:rPr>
              <a:t>sulla formazione e la prevenzione.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309941B-2AC7-40C5-02F4-69B9F8B7D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599" y="234665"/>
            <a:ext cx="1872536" cy="95596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5F816BF6-862A-4F7C-628B-922E24989BC0}"/>
              </a:ext>
            </a:extLst>
          </p:cNvPr>
          <p:cNvSpPr/>
          <p:nvPr/>
        </p:nvSpPr>
        <p:spPr>
          <a:xfrm>
            <a:off x="175865" y="122278"/>
            <a:ext cx="2443510" cy="130647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Cosa Sono</a:t>
            </a:r>
          </a:p>
        </p:txBody>
      </p:sp>
    </p:spTree>
    <p:extLst>
      <p:ext uri="{BB962C8B-B14F-4D97-AF65-F5344CB8AC3E}">
        <p14:creationId xmlns:p14="http://schemas.microsoft.com/office/powerpoint/2010/main" val="790057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C75A84-A3EA-2B50-3579-6631B88009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5E19FA2A-25D3-822E-1D8D-7C738E3FD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599" y="234665"/>
            <a:ext cx="1872536" cy="95596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8A9607B5-8D8B-AB4F-ED95-5032A477C4D0}"/>
              </a:ext>
            </a:extLst>
          </p:cNvPr>
          <p:cNvSpPr/>
          <p:nvPr/>
        </p:nvSpPr>
        <p:spPr>
          <a:xfrm>
            <a:off x="175865" y="122278"/>
            <a:ext cx="2443510" cy="130647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Costi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4FA2DF-04B4-57E2-C352-13B4E6A61718}"/>
              </a:ext>
            </a:extLst>
          </p:cNvPr>
          <p:cNvSpPr txBox="1"/>
          <p:nvPr/>
        </p:nvSpPr>
        <p:spPr>
          <a:xfrm>
            <a:off x="2447398" y="2819994"/>
            <a:ext cx="769620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rgbClr val="FF0000"/>
                </a:solidFill>
                <a:latin typeface="Eras Bold ITC" panose="020B0907030504020204" pitchFamily="34" charset="0"/>
              </a:rPr>
              <a:t>N°   500  attestati 	credito: €     500,00</a:t>
            </a:r>
          </a:p>
          <a:p>
            <a:r>
              <a:rPr lang="it-IT" sz="2800" dirty="0">
                <a:solidFill>
                  <a:srgbClr val="FF0000"/>
                </a:solidFill>
                <a:latin typeface="Eras Bold ITC" panose="020B0907030504020204" pitchFamily="34" charset="0"/>
              </a:rPr>
              <a:t>N° 1000 attestati	credito: € 1.000,00</a:t>
            </a:r>
          </a:p>
          <a:p>
            <a:r>
              <a:rPr lang="it-IT" sz="2800" dirty="0">
                <a:solidFill>
                  <a:srgbClr val="FF0000"/>
                </a:solidFill>
                <a:latin typeface="Eras Bold ITC" panose="020B0907030504020204" pitchFamily="34" charset="0"/>
              </a:rPr>
              <a:t>N° 2000 attestati	credito  € 2.500,00</a:t>
            </a:r>
          </a:p>
        </p:txBody>
      </p:sp>
    </p:spTree>
    <p:extLst>
      <p:ext uri="{BB962C8B-B14F-4D97-AF65-F5344CB8AC3E}">
        <p14:creationId xmlns:p14="http://schemas.microsoft.com/office/powerpoint/2010/main" val="384520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425C1A-92CA-B311-9B55-928639739B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B3B39A5B-7C7F-AAF0-52B8-BFC7CD013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599" y="234665"/>
            <a:ext cx="1872536" cy="95596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AFEC2C63-F503-7327-082E-82E053AF2C18}"/>
              </a:ext>
            </a:extLst>
          </p:cNvPr>
          <p:cNvSpPr/>
          <p:nvPr/>
        </p:nvSpPr>
        <p:spPr>
          <a:xfrm>
            <a:off x="175865" y="122278"/>
            <a:ext cx="2443510" cy="130647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Cosa Sono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68345A9-848D-08B1-75EA-E1690E61B874}"/>
              </a:ext>
            </a:extLst>
          </p:cNvPr>
          <p:cNvSpPr txBox="1"/>
          <p:nvPr/>
        </p:nvSpPr>
        <p:spPr>
          <a:xfrm>
            <a:off x="323849" y="2016948"/>
            <a:ext cx="112871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accent1"/>
                </a:solidFill>
                <a:latin typeface="Eras Bold ITC" panose="020B0907030504020204" pitchFamily="34" charset="0"/>
              </a:rPr>
              <a:t>I CTE, sono dei centri per la gestione efficiente dei corsi, sia in modalità in presenza che online (FAD sincrona, FAD asincrona e mista), usufruiscono della piattaforma digitale Valida.</a:t>
            </a:r>
          </a:p>
        </p:txBody>
      </p:sp>
    </p:spTree>
    <p:extLst>
      <p:ext uri="{BB962C8B-B14F-4D97-AF65-F5344CB8AC3E}">
        <p14:creationId xmlns:p14="http://schemas.microsoft.com/office/powerpoint/2010/main" val="148694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F596E7-3964-C523-83B0-A203CA97B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0C685CBB-6F26-133A-889F-6A980F2DD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599" y="234665"/>
            <a:ext cx="1872536" cy="95596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84391FC2-DD9A-EB85-124E-F42F091F6A90}"/>
              </a:ext>
            </a:extLst>
          </p:cNvPr>
          <p:cNvSpPr/>
          <p:nvPr/>
        </p:nvSpPr>
        <p:spPr>
          <a:xfrm>
            <a:off x="175865" y="122278"/>
            <a:ext cx="2443510" cy="130647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Organismo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378A285-8D54-71AC-1641-75927851CDFF}"/>
              </a:ext>
            </a:extLst>
          </p:cNvPr>
          <p:cNvSpPr txBox="1"/>
          <p:nvPr/>
        </p:nvSpPr>
        <p:spPr>
          <a:xfrm>
            <a:off x="1152524" y="2131248"/>
            <a:ext cx="98869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Tx/>
              <a:buChar char="-"/>
            </a:pPr>
            <a:r>
              <a:rPr lang="it-IT" sz="2400" b="0" i="0" dirty="0">
                <a:solidFill>
                  <a:schemeClr val="accent1"/>
                </a:solidFill>
                <a:effectLst/>
                <a:latin typeface="Eras Bold ITC" panose="020B0907030504020204" pitchFamily="34" charset="0"/>
              </a:rPr>
              <a:t>Legge 81/08;</a:t>
            </a:r>
          </a:p>
          <a:p>
            <a:pPr marL="342900" indent="-342900" algn="l">
              <a:buFontTx/>
              <a:buChar char="-"/>
            </a:pPr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I DM sulla sicurezza del lavoro;</a:t>
            </a:r>
          </a:p>
          <a:p>
            <a:pPr marL="342900" indent="-342900" algn="l">
              <a:buFontTx/>
              <a:buChar char="-"/>
            </a:pPr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Gli accordi stato regioni</a:t>
            </a:r>
            <a:r>
              <a:rPr lang="it-IT" sz="2400" b="0" i="0" dirty="0">
                <a:solidFill>
                  <a:schemeClr val="accent1"/>
                </a:solidFill>
                <a:effectLst/>
                <a:latin typeface="Eras Bold ITC" panose="020B0907030504020204" pitchFamily="34" charset="0"/>
              </a:rPr>
              <a:t>;</a:t>
            </a:r>
          </a:p>
          <a:p>
            <a:pPr marL="342900" indent="-342900" algn="l">
              <a:buFontTx/>
              <a:buChar char="-"/>
            </a:pPr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Numero 8 nel repertorio nazionale Organismi Paritetici</a:t>
            </a:r>
          </a:p>
          <a:p>
            <a:pPr algn="l"/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  			è quindi un soggetto formatore </a:t>
            </a:r>
            <a:r>
              <a:rPr lang="it-IT" sz="2400" dirty="0" err="1">
                <a:solidFill>
                  <a:schemeClr val="accent1"/>
                </a:solidFill>
                <a:latin typeface="Eras Bold ITC" panose="020B0907030504020204" pitchFamily="34" charset="0"/>
              </a:rPr>
              <a:t>ope</a:t>
            </a:r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 legis.</a:t>
            </a:r>
          </a:p>
        </p:txBody>
      </p:sp>
    </p:spTree>
    <p:extLst>
      <p:ext uri="{BB962C8B-B14F-4D97-AF65-F5344CB8AC3E}">
        <p14:creationId xmlns:p14="http://schemas.microsoft.com/office/powerpoint/2010/main" val="191607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92F417-EAE0-EBDD-092C-AD54A1DA0D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F8D2B64-7CC0-9422-8137-5742D541E562}"/>
              </a:ext>
            </a:extLst>
          </p:cNvPr>
          <p:cNvSpPr txBox="1"/>
          <p:nvPr/>
        </p:nvSpPr>
        <p:spPr>
          <a:xfrm>
            <a:off x="657224" y="2397948"/>
            <a:ext cx="98869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accent1"/>
                </a:solidFill>
                <a:latin typeface="Eras Bold ITC" panose="020B0907030504020204" pitchFamily="34" charset="0"/>
              </a:rPr>
              <a:t>Essere una struttura formativa accreditata </a:t>
            </a:r>
          </a:p>
          <a:p>
            <a:pPr algn="ctr"/>
            <a:r>
              <a:rPr lang="it-IT" sz="3200" dirty="0">
                <a:solidFill>
                  <a:schemeClr val="accent1"/>
                </a:solidFill>
                <a:latin typeface="Eras Bold ITC" panose="020B0907030504020204" pitchFamily="34" charset="0"/>
              </a:rPr>
              <a:t>all'organismo paritetico, che ha la possibilità di erogare formazione in materia di sicurezza sul lavoro in qualsiasi regione.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637DF538-AF5B-06FE-4C3F-7EA6D5F87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599" y="234665"/>
            <a:ext cx="1872536" cy="95596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3BF89BE-85FE-AD22-B8B4-793D31016099}"/>
              </a:ext>
            </a:extLst>
          </p:cNvPr>
          <p:cNvSpPr/>
          <p:nvPr/>
        </p:nvSpPr>
        <p:spPr>
          <a:xfrm>
            <a:off x="175865" y="122278"/>
            <a:ext cx="2443510" cy="130647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 L'opportunità</a:t>
            </a:r>
          </a:p>
        </p:txBody>
      </p:sp>
    </p:spTree>
    <p:extLst>
      <p:ext uri="{BB962C8B-B14F-4D97-AF65-F5344CB8AC3E}">
        <p14:creationId xmlns:p14="http://schemas.microsoft.com/office/powerpoint/2010/main" val="139822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303CCE-F178-B9C4-0236-7FE6D43245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08290BB1-2835-C51D-B648-BE9D8399F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599" y="234665"/>
            <a:ext cx="1872536" cy="95596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0F19F296-1892-5ED1-7449-F83409808D63}"/>
              </a:ext>
            </a:extLst>
          </p:cNvPr>
          <p:cNvSpPr/>
          <p:nvPr/>
        </p:nvSpPr>
        <p:spPr>
          <a:xfrm>
            <a:off x="175865" y="122278"/>
            <a:ext cx="2443510" cy="130647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I prossimi Step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29F9753-DFBA-C52E-A23F-CDE92CFF1F1B}"/>
              </a:ext>
            </a:extLst>
          </p:cNvPr>
          <p:cNvSpPr txBox="1"/>
          <p:nvPr/>
        </p:nvSpPr>
        <p:spPr>
          <a:xfrm>
            <a:off x="1152524" y="2131248"/>
            <a:ext cx="98869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Tx/>
              <a:buChar char="-"/>
            </a:pPr>
            <a:r>
              <a:rPr lang="it-IT" sz="2400" b="0" i="0" dirty="0">
                <a:solidFill>
                  <a:schemeClr val="accent1"/>
                </a:solidFill>
                <a:effectLst/>
                <a:latin typeface="Eras Bold ITC" panose="020B0907030504020204" pitchFamily="34" charset="0"/>
              </a:rPr>
              <a:t>Requisiti;</a:t>
            </a:r>
          </a:p>
          <a:p>
            <a:pPr marL="342900" indent="-342900" algn="l">
              <a:buFontTx/>
              <a:buChar char="-"/>
            </a:pPr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Iter;</a:t>
            </a:r>
          </a:p>
          <a:p>
            <a:pPr marL="342900" indent="-342900" algn="l">
              <a:buFontTx/>
              <a:buChar char="-"/>
            </a:pPr>
            <a:r>
              <a:rPr lang="it-IT" sz="2400" b="0" i="0" dirty="0">
                <a:solidFill>
                  <a:schemeClr val="accent1"/>
                </a:solidFill>
                <a:effectLst/>
                <a:latin typeface="Eras Bold ITC" panose="020B0907030504020204" pitchFamily="34" charset="0"/>
              </a:rPr>
              <a:t>Istanza;</a:t>
            </a:r>
          </a:p>
          <a:p>
            <a:pPr marL="342900" indent="-342900" algn="l">
              <a:buFontTx/>
              <a:buChar char="-"/>
            </a:pPr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Attivazione.</a:t>
            </a:r>
            <a:endParaRPr lang="it-IT" sz="2400" b="0" i="0" dirty="0">
              <a:solidFill>
                <a:schemeClr val="accent1"/>
              </a:solidFill>
              <a:effectLst/>
              <a:latin typeface="Eras Bold ITC" panose="020B0907030504020204" pitchFamily="34" charset="0"/>
            </a:endParaRPr>
          </a:p>
          <a:p>
            <a:pPr algn="ctr"/>
            <a:endParaRPr lang="it-IT" sz="2400" dirty="0">
              <a:solidFill>
                <a:schemeClr val="accent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42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AF09F3-FBD6-2018-7836-86C274D894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5D063696-C50F-F0D5-AF63-DDA674186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599" y="234665"/>
            <a:ext cx="1872536" cy="95596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A0CAD48B-34D2-F7F7-8787-5923DBE9EDCB}"/>
              </a:ext>
            </a:extLst>
          </p:cNvPr>
          <p:cNvSpPr/>
          <p:nvPr/>
        </p:nvSpPr>
        <p:spPr>
          <a:xfrm>
            <a:off x="175865" y="122278"/>
            <a:ext cx="2443510" cy="130647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Requisiti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F3BA008-B963-2433-F369-00B6FE114C39}"/>
              </a:ext>
            </a:extLst>
          </p:cNvPr>
          <p:cNvSpPr txBox="1"/>
          <p:nvPr/>
        </p:nvSpPr>
        <p:spPr>
          <a:xfrm>
            <a:off x="676274" y="1778823"/>
            <a:ext cx="98869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Tx/>
              <a:buChar char="-"/>
            </a:pPr>
            <a:r>
              <a:rPr lang="it-IT" sz="2400" b="0" i="0" dirty="0">
                <a:solidFill>
                  <a:schemeClr val="accent1"/>
                </a:solidFill>
                <a:effectLst/>
                <a:latin typeface="Eras Bold ITC" panose="020B0907030504020204" pitchFamily="34" charset="0"/>
              </a:rPr>
              <a:t>Essere un soggetto giuridico;</a:t>
            </a:r>
          </a:p>
          <a:p>
            <a:pPr marL="342900" indent="-342900" algn="l">
              <a:buFontTx/>
              <a:buChar char="-"/>
            </a:pPr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A</a:t>
            </a:r>
            <a:r>
              <a:rPr lang="it-IT" sz="2400" b="0" i="0" dirty="0">
                <a:solidFill>
                  <a:schemeClr val="accent1"/>
                </a:solidFill>
                <a:effectLst/>
                <a:latin typeface="Eras Bold ITC" panose="020B0907030504020204" pitchFamily="34" charset="0"/>
              </a:rPr>
              <a:t>vere tra gli scopi sociali le attività di formazione e consulenza per le aziende;</a:t>
            </a:r>
          </a:p>
          <a:p>
            <a:pPr marL="342900" indent="-342900" algn="l">
              <a:buFontTx/>
              <a:buChar char="-"/>
            </a:pPr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A</a:t>
            </a:r>
            <a:r>
              <a:rPr lang="it-IT" sz="2400" b="0" i="0" dirty="0">
                <a:solidFill>
                  <a:schemeClr val="accent1"/>
                </a:solidFill>
                <a:effectLst/>
                <a:latin typeface="Eras Bold ITC" panose="020B0907030504020204" pitchFamily="34" charset="0"/>
              </a:rPr>
              <a:t>vere effettuato l’adesione ordinaria a CIFA Italia o a una   delle sue confederate;</a:t>
            </a:r>
          </a:p>
          <a:p>
            <a:pPr marL="342900" indent="-342900" algn="l">
              <a:buFontTx/>
              <a:buChar char="-"/>
            </a:pPr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R</a:t>
            </a:r>
            <a:r>
              <a:rPr lang="it-IT" sz="2400" b="0" i="0" dirty="0">
                <a:solidFill>
                  <a:schemeClr val="accent1"/>
                </a:solidFill>
                <a:effectLst/>
                <a:latin typeface="Eras Bold ITC" panose="020B0907030504020204" pitchFamily="34" charset="0"/>
              </a:rPr>
              <a:t>ispettare la normativa sulla sicurezza sul lavoro e di regolarità contrattuale;</a:t>
            </a:r>
          </a:p>
          <a:p>
            <a:pPr marL="342900" indent="-342900" algn="l">
              <a:buFontTx/>
              <a:buChar char="-"/>
            </a:pPr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D</a:t>
            </a:r>
            <a:r>
              <a:rPr lang="it-IT" sz="2400" b="0" i="0" dirty="0">
                <a:solidFill>
                  <a:schemeClr val="accent1"/>
                </a:solidFill>
                <a:effectLst/>
                <a:latin typeface="Eras Bold ITC" panose="020B0907030504020204" pitchFamily="34" charset="0"/>
              </a:rPr>
              <a:t>isporre di una sede lavorativa accessibile al pubblico, di un sito internet, di una struttura organizzativa.</a:t>
            </a:r>
          </a:p>
          <a:p>
            <a:pPr algn="ctr"/>
            <a:endParaRPr lang="it-IT" sz="2400" dirty="0">
              <a:solidFill>
                <a:schemeClr val="accent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52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8401DE-D8C6-7134-3879-AA3065F220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7B1D37FD-D44D-25F8-A2F9-17E337F56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599" y="234665"/>
            <a:ext cx="1872536" cy="95596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C21DE8C4-5ED5-6A6C-5D50-A6B500AE9439}"/>
              </a:ext>
            </a:extLst>
          </p:cNvPr>
          <p:cNvSpPr/>
          <p:nvPr/>
        </p:nvSpPr>
        <p:spPr>
          <a:xfrm>
            <a:off x="175865" y="122278"/>
            <a:ext cx="2443510" cy="130647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Iter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BCABC36-E1E0-EE06-288B-9DDAB8D45B71}"/>
              </a:ext>
            </a:extLst>
          </p:cNvPr>
          <p:cNvSpPr txBox="1"/>
          <p:nvPr/>
        </p:nvSpPr>
        <p:spPr>
          <a:xfrm>
            <a:off x="676274" y="2216973"/>
            <a:ext cx="98869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Tx/>
              <a:buChar char="-"/>
            </a:pPr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Nominare un responsabile interno dell'accreditamento come referente;</a:t>
            </a:r>
          </a:p>
          <a:p>
            <a:pPr marL="342900" indent="-342900" algn="l">
              <a:buFontTx/>
              <a:buChar char="-"/>
            </a:pPr>
            <a:r>
              <a:rPr lang="it-IT" sz="2400" b="0" i="0" dirty="0">
                <a:solidFill>
                  <a:schemeClr val="accent1"/>
                </a:solidFill>
                <a:effectLst/>
                <a:latin typeface="Eras Bold ITC" panose="020B0907030504020204" pitchFamily="34" charset="0"/>
              </a:rPr>
              <a:t>Nominare un responsabile formativo in possesso dei requisiti DM 06/03/2013;</a:t>
            </a:r>
          </a:p>
          <a:p>
            <a:pPr marL="342900" indent="-342900" algn="l">
              <a:buFontTx/>
              <a:buChar char="-"/>
            </a:pPr>
            <a:r>
              <a:rPr lang="it-IT" sz="2400" b="0" i="0" dirty="0">
                <a:solidFill>
                  <a:schemeClr val="accent1"/>
                </a:solidFill>
                <a:effectLst/>
                <a:latin typeface="Eras Bold ITC" panose="020B0907030504020204" pitchFamily="34" charset="0"/>
              </a:rPr>
              <a:t>Predisporre la polizza assicurativa.</a:t>
            </a:r>
          </a:p>
          <a:p>
            <a:pPr marL="342900" indent="-342900" algn="l">
              <a:buFontTx/>
              <a:buChar char="-"/>
            </a:pPr>
            <a:endParaRPr lang="it-IT" sz="2400" b="0" i="0" dirty="0">
              <a:solidFill>
                <a:schemeClr val="accent1"/>
              </a:solidFill>
              <a:effectLst/>
              <a:latin typeface="Eras Bold ITC" panose="020B0907030504020204" pitchFamily="34" charset="0"/>
            </a:endParaRPr>
          </a:p>
          <a:p>
            <a:pPr algn="ctr"/>
            <a:endParaRPr lang="it-IT" sz="2400" dirty="0">
              <a:solidFill>
                <a:schemeClr val="accent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30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61B4EB-991B-06B0-3CCB-DFD7D8FE49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89C57581-6C03-DA8E-1EFB-C81BB0ACF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599" y="234665"/>
            <a:ext cx="1872536" cy="95596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1601830B-34BA-C887-122D-66B84B2EE923}"/>
              </a:ext>
            </a:extLst>
          </p:cNvPr>
          <p:cNvSpPr/>
          <p:nvPr/>
        </p:nvSpPr>
        <p:spPr>
          <a:xfrm>
            <a:off x="175865" y="122278"/>
            <a:ext cx="2443510" cy="130647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Istanza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D1B98DD-F4BD-FCAE-0FDB-92D3BB6752DB}"/>
              </a:ext>
            </a:extLst>
          </p:cNvPr>
          <p:cNvSpPr txBox="1"/>
          <p:nvPr/>
        </p:nvSpPr>
        <p:spPr>
          <a:xfrm>
            <a:off x="676274" y="2216973"/>
            <a:ext cx="98869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Tx/>
              <a:buChar char="-"/>
            </a:pPr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Modello di Accreditamento;</a:t>
            </a:r>
          </a:p>
          <a:p>
            <a:pPr marL="342900" indent="-342900" algn="l">
              <a:buFontTx/>
              <a:buChar char="-"/>
            </a:pPr>
            <a:r>
              <a:rPr lang="it-IT" sz="2400" b="0" i="0" dirty="0">
                <a:solidFill>
                  <a:schemeClr val="accent1"/>
                </a:solidFill>
                <a:effectLst/>
                <a:latin typeface="Eras Bold ITC" panose="020B0907030504020204" pitchFamily="34" charset="0"/>
              </a:rPr>
              <a:t>Visura camerale</a:t>
            </a:r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;</a:t>
            </a:r>
          </a:p>
          <a:p>
            <a:pPr marL="342900" indent="-342900" algn="l">
              <a:buFontTx/>
              <a:buChar char="-"/>
            </a:pPr>
            <a:r>
              <a:rPr lang="it-IT" sz="2400" b="0" i="0" dirty="0">
                <a:solidFill>
                  <a:schemeClr val="accent1"/>
                </a:solidFill>
                <a:effectLst/>
                <a:latin typeface="Eras Bold ITC" panose="020B0907030504020204" pitchFamily="34" charset="0"/>
              </a:rPr>
              <a:t>Dichiarazione nomina responsabile accreditamento;</a:t>
            </a:r>
          </a:p>
          <a:p>
            <a:pPr marL="342900" indent="-342900" algn="l">
              <a:buFontTx/>
              <a:buChar char="-"/>
            </a:pPr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Dichiarazione nomina responsabile della formazione e C.V.;</a:t>
            </a:r>
          </a:p>
          <a:p>
            <a:pPr algn="l"/>
            <a:endParaRPr lang="it-IT" sz="2400" b="0" i="0" dirty="0">
              <a:solidFill>
                <a:schemeClr val="accent1"/>
              </a:solidFill>
              <a:effectLst/>
              <a:latin typeface="Eras Bold ITC" panose="020B0907030504020204" pitchFamily="34" charset="0"/>
            </a:endParaRPr>
          </a:p>
          <a:p>
            <a:pPr algn="ctr"/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Da trasmettere via </a:t>
            </a:r>
            <a:r>
              <a:rPr lang="it-IT" sz="2400" dirty="0" err="1">
                <a:solidFill>
                  <a:schemeClr val="accent1"/>
                </a:solidFill>
                <a:latin typeface="Eras Bold ITC" panose="020B0907030504020204" pitchFamily="34" charset="0"/>
              </a:rPr>
              <a:t>Pec</a:t>
            </a:r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: </a:t>
            </a:r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  <a:hlinkClick r:id="rId3"/>
              </a:rPr>
              <a:t>segreteria@pec.epar.it</a:t>
            </a:r>
            <a:endParaRPr lang="it-IT" sz="2400" dirty="0">
              <a:solidFill>
                <a:schemeClr val="accent1"/>
              </a:solidFill>
              <a:latin typeface="Eras Bold ITC" panose="020B0907030504020204" pitchFamily="34" charset="0"/>
            </a:endParaRPr>
          </a:p>
          <a:p>
            <a:pPr algn="ctr"/>
            <a:endParaRPr lang="it-IT" sz="2400" dirty="0">
              <a:solidFill>
                <a:schemeClr val="accent1"/>
              </a:solidFill>
              <a:latin typeface="Eras Bold ITC" panose="020B0907030504020204" pitchFamily="34" charset="0"/>
            </a:endParaRPr>
          </a:p>
          <a:p>
            <a:pPr algn="ctr"/>
            <a:r>
              <a:rPr lang="it-IT" sz="2400" dirty="0">
                <a:solidFill>
                  <a:schemeClr val="accent1"/>
                </a:solidFill>
                <a:latin typeface="Eras Bold ITC" panose="020B0907030504020204" pitchFamily="34" charset="0"/>
              </a:rPr>
              <a:t>Validità accreditamento un anno.</a:t>
            </a:r>
          </a:p>
          <a:p>
            <a:pPr algn="ctr"/>
            <a:endParaRPr lang="it-IT" sz="2400" b="0" i="0" dirty="0">
              <a:solidFill>
                <a:schemeClr val="accent1"/>
              </a:solidFill>
              <a:effectLst/>
              <a:latin typeface="Eras Bold ITC" panose="020B0907030504020204" pitchFamily="34" charset="0"/>
            </a:endParaRPr>
          </a:p>
          <a:p>
            <a:pPr algn="ctr"/>
            <a:endParaRPr lang="it-IT" sz="2400" dirty="0">
              <a:solidFill>
                <a:schemeClr val="accent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88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8F2A1-20E2-057B-98E4-999C936648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9A175752-7E5D-8290-3974-F77AE8A4D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599" y="234665"/>
            <a:ext cx="1872536" cy="95596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6A22747B-07FC-B168-A028-59CD5829B5F5}"/>
              </a:ext>
            </a:extLst>
          </p:cNvPr>
          <p:cNvSpPr/>
          <p:nvPr/>
        </p:nvSpPr>
        <p:spPr>
          <a:xfrm>
            <a:off x="175865" y="122278"/>
            <a:ext cx="2443510" cy="130647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Costi</a:t>
            </a:r>
            <a:endParaRPr lang="it-IT" dirty="0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6A26089B-FA61-60EB-6F79-82942DC5F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295089"/>
              </p:ext>
            </p:extLst>
          </p:nvPr>
        </p:nvGraphicFramePr>
        <p:xfrm>
          <a:off x="802392" y="1694815"/>
          <a:ext cx="10277475" cy="3205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00450">
                  <a:extLst>
                    <a:ext uri="{9D8B030D-6E8A-4147-A177-3AD203B41FA5}">
                      <a16:colId xmlns:a16="http://schemas.microsoft.com/office/drawing/2014/main" val="1276471143"/>
                    </a:ext>
                  </a:extLst>
                </a:gridCol>
                <a:gridCol w="2990850">
                  <a:extLst>
                    <a:ext uri="{9D8B030D-6E8A-4147-A177-3AD203B41FA5}">
                      <a16:colId xmlns:a16="http://schemas.microsoft.com/office/drawing/2014/main" val="2059081859"/>
                    </a:ext>
                  </a:extLst>
                </a:gridCol>
                <a:gridCol w="3686175">
                  <a:extLst>
                    <a:ext uri="{9D8B030D-6E8A-4147-A177-3AD203B41FA5}">
                      <a16:colId xmlns:a16="http://schemas.microsoft.com/office/drawing/2014/main" val="4034960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Eras Bold ITC" panose="020B0907030504020204" pitchFamily="34" charset="0"/>
                        </a:rPr>
                        <a:t>Modalità di erogazione del corso</a:t>
                      </a:r>
                    </a:p>
                    <a:p>
                      <a:endParaRPr lang="it-IT" sz="1400" dirty="0">
                        <a:latin typeface="Eras Bold ITC" panose="020B0907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Eras Bold ITC" panose="020B0907030504020204" pitchFamily="34" charset="0"/>
                        </a:rPr>
                        <a:t>Tipologia corso</a:t>
                      </a:r>
                    </a:p>
                    <a:p>
                      <a:endParaRPr lang="it-IT" sz="1400" dirty="0">
                        <a:latin typeface="Eras Bold ITC" panose="020B0907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Eras Bold ITC" panose="020B0907030504020204" pitchFamily="34" charset="0"/>
                        </a:rPr>
                        <a:t>Contributo previsto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316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In presenza o FAD sincrona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Corsi in materia di sicurezza</a:t>
                      </a:r>
                    </a:p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sul lavoro rivolti a lavoratori,</a:t>
                      </a:r>
                    </a:p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preposti, dirigenti, RLS, datori</a:t>
                      </a:r>
                    </a:p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di lavoro e altri (es. DPI III </a:t>
                      </a:r>
                      <a:r>
                        <a:rPr lang="it-IT" sz="1400" dirty="0" err="1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cat</a:t>
                      </a:r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.,</a:t>
                      </a:r>
                    </a:p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MMC ecc.)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Per aule fino a 10 partecipanti:</a:t>
                      </a:r>
                    </a:p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€ 10,00 per attestato</a:t>
                      </a:r>
                    </a:p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Dall’11° discente in poi:</a:t>
                      </a:r>
                    </a:p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€ 5,00 per attestato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601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In presenza o FAD sincrona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Corsi in materia di sicurezza</a:t>
                      </a:r>
                    </a:p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sul lavoro per addetti alla</a:t>
                      </a:r>
                    </a:p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conduzione di attrezzature</a:t>
                      </a:r>
                    </a:p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(Accordo CSR n. 53 del</a:t>
                      </a:r>
                    </a:p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22/02/2012)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Per aule fino a 10 partecipanti:</a:t>
                      </a:r>
                    </a:p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€ 15,00 per attestato</a:t>
                      </a:r>
                    </a:p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Dall’11° discente in poi:</a:t>
                      </a:r>
                    </a:p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€ 10,00 per attestato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142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FAD asincrona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solidFill>
                            <a:schemeClr val="accent1"/>
                          </a:solidFill>
                          <a:latin typeface="Eras Bold ITC" panose="020B0907030504020204" pitchFamily="34" charset="0"/>
                        </a:rPr>
                        <a:t>€ 3,00 per attestato e.c.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984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3996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410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Eras Bold ITC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Valeria Rossetti</cp:lastModifiedBy>
  <cp:revision>26</cp:revision>
  <dcterms:created xsi:type="dcterms:W3CDTF">2025-01-25T09:04:50Z</dcterms:created>
  <dcterms:modified xsi:type="dcterms:W3CDTF">2025-02-13T15:19:52Z</dcterms:modified>
</cp:coreProperties>
</file>