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9" r:id="rId3"/>
    <p:sldId id="260" r:id="rId4"/>
    <p:sldId id="258" r:id="rId5"/>
    <p:sldId id="259" r:id="rId6"/>
    <p:sldId id="268" r:id="rId7"/>
    <p:sldId id="261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3DFC9-2CE1-4B18-8C07-A8BF93B86B64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79327-1EBF-4AD4-8155-1FFD82FFC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5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BF30D-5A31-D01C-5489-E5A9B065D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B22423-213B-4347-23C1-3854A21CD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B97554-5938-7FBE-57C6-C44720C1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FDBDF7-CB72-BA08-E5A5-2C978F21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DC5F9B-988A-BE14-ADE7-BFB45299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35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4793C6-018C-37EC-682C-57EA8E629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05D12E-EC65-B83F-66DD-EC14AE706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A9D2F-20B9-58F6-2C1D-50A95706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AE9938-5B6A-3DFD-6F78-315D3DA6D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A66772-877A-A688-DA43-B33735FD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36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DBA4283-B206-1560-3317-4E2A499E0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FA74FF-8251-6220-5580-C999EAD48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B029FF-99FF-D79D-95F6-A15A0FA8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39C017-A21E-2439-E5A7-C793788C7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B6F393-732C-539F-7687-36EAA489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57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71015-8353-5129-7C10-028A8321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30D40-0B12-EAF2-EDAA-D119B1DFF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9CB312-BC57-8F29-CC07-61257DE8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287B16-243A-A3E4-AA21-A6E7A9534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D1A479-94B8-38F2-1888-C513BA12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22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AFF42-93D3-5161-2395-65364DAC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746B11-31AB-F2C0-84E0-9C9B214C1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3C108A-3C40-27F4-DD5F-9CF6C7D9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03CD11-E26B-F4CE-66F0-B1DD2598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851C42-EAAE-1482-61A6-30C57EC5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D5DC2-4FA9-2734-9A40-72241F50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05FE89-96A8-8DE5-515B-B1990A07B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26155D-9811-66F1-7F2B-7EB874A3C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5AC17E-FFBE-2046-7DD9-5320F842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32CDC5-3AA9-9A10-AB70-1D6113CB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3E3272-3860-7545-CF82-64AB3D75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43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58B0F-EC01-FF46-D061-A97EEFC23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72BE1D-73FE-00D9-0377-40215202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2E97C2-7243-FE60-2EF8-F7A6E9B40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7475AA3-6470-696F-5719-0480E0320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AF16818-0DF5-E2C2-9233-9B993E089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4C05B74-4ECD-9763-6EB7-20045B82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358B8C0-96BC-3CC9-E602-CFE294CD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5BBF980-62F7-BC0C-3446-21D1C8F3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9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316706-7BBD-BB7D-B240-DD4804D0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061B3A-EFD2-8E59-DE11-45C940FA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DF84039-C345-25DB-BE93-491DC597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335582-9273-F4FE-AE6A-B7EE1396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35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F106B3B-FC60-D937-872F-B6470F47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A16257-522D-DC29-CCB4-3095F9BD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949135-A017-380D-C000-9181A055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44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3DE070-29E4-C0D1-477C-5E0E531D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10E740-D045-196B-DD2C-81C418261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B40414-802D-8033-E6A2-EFBA591E5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FC36A5-BCEA-5CDC-9AD1-11BCD701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3B778A-7FBF-6776-4509-5321BE8E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633F11-161A-F1CE-A652-01232A46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66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D8101-2247-4EC5-9690-76D80A07B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F87913-E99F-A8B3-9BFD-BA8942941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85AF1B-C5F5-CD34-8677-20AA9F223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767A4C-86EC-6CAB-A4A3-B108B0B0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931BA5-7D7B-2F9B-C313-15D5E6B85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05ED18-B950-FB2C-014B-66FE4B7F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09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4000"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447FA9-F6D1-E877-DCF6-F02768F0B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E942D7-D5C1-F266-4099-7F232FF04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3F4EAF-F3FB-CA56-DBC4-21F64C3BF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D69FE-DD4A-401B-A93A-CE721540068D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3A0B6-8504-7007-F8E2-ED9676D1B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08DBBA-4D6D-D5EB-527B-9CC550153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FD6E7-32A9-4CD9-AAC1-402AF0F86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1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egreteria@pec.epar.i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BDB7D-61CF-4FDC-E845-980610B18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019BE2-A00E-228B-FD3F-964D356C2A33}"/>
              </a:ext>
            </a:extLst>
          </p:cNvPr>
          <p:cNvSpPr txBox="1"/>
          <p:nvPr/>
        </p:nvSpPr>
        <p:spPr>
          <a:xfrm>
            <a:off x="499376" y="2386993"/>
            <a:ext cx="116926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dirty="0">
                <a:solidFill>
                  <a:schemeClr val="accent1"/>
                </a:solidFill>
                <a:latin typeface="Eras Bold ITC" panose="020B0907030504020204" pitchFamily="34" charset="0"/>
              </a:rPr>
              <a:t>Punti di riferimento per aziende e lavoratori </a:t>
            </a:r>
          </a:p>
          <a:p>
            <a:pPr algn="ctr"/>
            <a:r>
              <a:rPr lang="it-IT" sz="4000" dirty="0">
                <a:solidFill>
                  <a:schemeClr val="accent1"/>
                </a:solidFill>
                <a:latin typeface="Eras Bold ITC" panose="020B0907030504020204" pitchFamily="34" charset="0"/>
              </a:rPr>
              <a:t>sulla formazione e la prevenzione.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309941B-2AC7-40C5-02F4-69B9F8B7D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5F816BF6-862A-4F7C-628B-922E24989BC0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Cosa Sono</a:t>
            </a:r>
          </a:p>
        </p:txBody>
      </p:sp>
    </p:spTree>
    <p:extLst>
      <p:ext uri="{BB962C8B-B14F-4D97-AF65-F5344CB8AC3E}">
        <p14:creationId xmlns:p14="http://schemas.microsoft.com/office/powerpoint/2010/main" val="79005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75A84-A3EA-2B50-3579-6631B8800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5E19FA2A-25D3-822E-1D8D-7C738E3FD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8A9607B5-8D8B-AB4F-ED95-5032A477C4D0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Costi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D4FA2DF-04B4-57E2-C352-13B4E6A61718}"/>
              </a:ext>
            </a:extLst>
          </p:cNvPr>
          <p:cNvSpPr txBox="1"/>
          <p:nvPr/>
        </p:nvSpPr>
        <p:spPr>
          <a:xfrm>
            <a:off x="2447398" y="2819994"/>
            <a:ext cx="769620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Eras Bold ITC" panose="020B0907030504020204" pitchFamily="34" charset="0"/>
              </a:rPr>
              <a:t>N°   500  attestati 	credito: €     500,00</a:t>
            </a:r>
          </a:p>
          <a:p>
            <a:r>
              <a:rPr lang="it-IT" sz="2800" dirty="0">
                <a:solidFill>
                  <a:srgbClr val="FF0000"/>
                </a:solidFill>
                <a:latin typeface="Eras Bold ITC" panose="020B0907030504020204" pitchFamily="34" charset="0"/>
              </a:rPr>
              <a:t>N° 1000 attestati	credito: € 1.000,00</a:t>
            </a:r>
          </a:p>
          <a:p>
            <a:r>
              <a:rPr lang="it-IT" sz="2800" dirty="0">
                <a:solidFill>
                  <a:srgbClr val="FF0000"/>
                </a:solidFill>
                <a:latin typeface="Eras Bold ITC" panose="020B0907030504020204" pitchFamily="34" charset="0"/>
              </a:rPr>
              <a:t>N° 2000 attestati	credito  € 2.500,00</a:t>
            </a:r>
          </a:p>
        </p:txBody>
      </p:sp>
    </p:spTree>
    <p:extLst>
      <p:ext uri="{BB962C8B-B14F-4D97-AF65-F5344CB8AC3E}">
        <p14:creationId xmlns:p14="http://schemas.microsoft.com/office/powerpoint/2010/main" val="384520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5C1A-92CA-B311-9B55-928639739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B3B39A5B-7C7F-AAF0-52B8-BFC7CD013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AFEC2C63-F503-7327-082E-82E053AF2C18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Cosa Sono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8345A9-848D-08B1-75EA-E1690E61B874}"/>
              </a:ext>
            </a:extLst>
          </p:cNvPr>
          <p:cNvSpPr txBox="1"/>
          <p:nvPr/>
        </p:nvSpPr>
        <p:spPr>
          <a:xfrm>
            <a:off x="323849" y="2016948"/>
            <a:ext cx="11287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accent1"/>
                </a:solidFill>
                <a:latin typeface="Eras Bold ITC" panose="020B0907030504020204" pitchFamily="34" charset="0"/>
              </a:rPr>
              <a:t>I CTE, sono dei centri per la gestione efficiente dei corsi, sia in modalità in presenza che online (FAD sincrona, FAD asincrona e mista), usufruiscono della piattaforma digitale Valida.</a:t>
            </a:r>
          </a:p>
        </p:txBody>
      </p:sp>
    </p:spTree>
    <p:extLst>
      <p:ext uri="{BB962C8B-B14F-4D97-AF65-F5344CB8AC3E}">
        <p14:creationId xmlns:p14="http://schemas.microsoft.com/office/powerpoint/2010/main" val="148694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596E7-3964-C523-83B0-A203CA97B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0C685CBB-6F26-133A-889F-6A980F2DD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84391FC2-DD9A-EB85-124E-F42F091F6A90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Organismo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78A285-8D54-71AC-1641-75927851CDFF}"/>
              </a:ext>
            </a:extLst>
          </p:cNvPr>
          <p:cNvSpPr txBox="1"/>
          <p:nvPr/>
        </p:nvSpPr>
        <p:spPr>
          <a:xfrm>
            <a:off x="1152524" y="2131248"/>
            <a:ext cx="98869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Legge 81/08;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I DM sulla sicurezza del lavoro;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Gli accordi stato regioni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Numero 8 nel repertorio nazionale Organismi Paritetici</a:t>
            </a:r>
          </a:p>
          <a:p>
            <a:pPr algn="l"/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  			è quindi un soggetto formatore </a:t>
            </a:r>
            <a:r>
              <a:rPr lang="it-IT" sz="2400" dirty="0" err="1">
                <a:solidFill>
                  <a:schemeClr val="accent1"/>
                </a:solidFill>
                <a:latin typeface="Eras Bold ITC" panose="020B0907030504020204" pitchFamily="34" charset="0"/>
              </a:rPr>
              <a:t>ope</a:t>
            </a: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 legis.</a:t>
            </a:r>
          </a:p>
        </p:txBody>
      </p:sp>
    </p:spTree>
    <p:extLst>
      <p:ext uri="{BB962C8B-B14F-4D97-AF65-F5344CB8AC3E}">
        <p14:creationId xmlns:p14="http://schemas.microsoft.com/office/powerpoint/2010/main" val="191607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2F417-EAE0-EBDD-092C-AD54A1DA0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8D2B64-7CC0-9422-8137-5742D541E562}"/>
              </a:ext>
            </a:extLst>
          </p:cNvPr>
          <p:cNvSpPr txBox="1"/>
          <p:nvPr/>
        </p:nvSpPr>
        <p:spPr>
          <a:xfrm>
            <a:off x="657224" y="2397948"/>
            <a:ext cx="98869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accent1"/>
                </a:solidFill>
                <a:latin typeface="Eras Bold ITC" panose="020B0907030504020204" pitchFamily="34" charset="0"/>
              </a:rPr>
              <a:t>Essere una struttura formativa accreditata </a:t>
            </a:r>
          </a:p>
          <a:p>
            <a:pPr algn="ctr"/>
            <a:r>
              <a:rPr lang="it-IT" sz="3200" dirty="0">
                <a:solidFill>
                  <a:schemeClr val="accent1"/>
                </a:solidFill>
                <a:latin typeface="Eras Bold ITC" panose="020B0907030504020204" pitchFamily="34" charset="0"/>
              </a:rPr>
              <a:t>all'organismo paritetico, che ha la possibilità di erogare formazione in materia di sicurezza sul lavoro in qualsiasi regione.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37DF538-AF5B-06FE-4C3F-7EA6D5F87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3BF89BE-85FE-AD22-B8B4-793D31016099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 L'opportunità</a:t>
            </a:r>
          </a:p>
        </p:txBody>
      </p:sp>
    </p:spTree>
    <p:extLst>
      <p:ext uri="{BB962C8B-B14F-4D97-AF65-F5344CB8AC3E}">
        <p14:creationId xmlns:p14="http://schemas.microsoft.com/office/powerpoint/2010/main" val="139822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03CCE-F178-B9C4-0236-7FE6D4324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08290BB1-2835-C51D-B648-BE9D8399F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0F19F296-1892-5ED1-7449-F83409808D63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 prossimi Step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9F9753-DFBA-C52E-A23F-CDE92CFF1F1B}"/>
              </a:ext>
            </a:extLst>
          </p:cNvPr>
          <p:cNvSpPr txBox="1"/>
          <p:nvPr/>
        </p:nvSpPr>
        <p:spPr>
          <a:xfrm>
            <a:off x="1152524" y="2131248"/>
            <a:ext cx="98869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Requisiti;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Iter;</a:t>
            </a:r>
          </a:p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Istanza;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Attivazione.</a:t>
            </a:r>
            <a:endParaRPr lang="it-IT" sz="2400" b="0" i="0" dirty="0">
              <a:solidFill>
                <a:schemeClr val="accent1"/>
              </a:solidFill>
              <a:effectLst/>
              <a:latin typeface="Eras Bold ITC" panose="020B0907030504020204" pitchFamily="34" charset="0"/>
            </a:endParaRPr>
          </a:p>
          <a:p>
            <a:pPr algn="ctr"/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2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F09F3-FBD6-2018-7836-86C274D89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5D063696-C50F-F0D5-AF63-DDA674186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A0CAD48B-34D2-F7F7-8787-5923DBE9EDCB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Requisiti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F3BA008-B963-2433-F369-00B6FE114C39}"/>
              </a:ext>
            </a:extLst>
          </p:cNvPr>
          <p:cNvSpPr txBox="1"/>
          <p:nvPr/>
        </p:nvSpPr>
        <p:spPr>
          <a:xfrm>
            <a:off x="676274" y="1778823"/>
            <a:ext cx="98869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Essere un soggetto giuridico;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A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vere tra gli scopi sociali le attività di formazione e consulenza per le aziende;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A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vere effettuato l’adesione ordinaria a CIFA Italia o a una   delle sue confederate;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R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ispettare la normativa sulla sicurezza sul lavoro e di regolarità contrattuale;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D</a:t>
            </a: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isporre di una sede lavorativa accessibile al pubblico, di un sito internet, di una struttura organizzativa.</a:t>
            </a:r>
          </a:p>
          <a:p>
            <a:pPr algn="ctr"/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2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401DE-D8C6-7134-3879-AA3065F22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7B1D37FD-D44D-25F8-A2F9-17E337F56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C21DE8C4-5ED5-6A6C-5D50-A6B500AE9439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Iter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BCABC36-E1E0-EE06-288B-9DDAB8D45B71}"/>
              </a:ext>
            </a:extLst>
          </p:cNvPr>
          <p:cNvSpPr txBox="1"/>
          <p:nvPr/>
        </p:nvSpPr>
        <p:spPr>
          <a:xfrm>
            <a:off x="676274" y="2216973"/>
            <a:ext cx="98869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Nominare un responsabile interno dell'accreditamento come referente;</a:t>
            </a:r>
          </a:p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Nominare un responsabile formativo in possesso dei requisiti DM 06/03/2013;</a:t>
            </a:r>
          </a:p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Predisporre la polizza assicurativa.</a:t>
            </a:r>
          </a:p>
          <a:p>
            <a:pPr marL="342900" indent="-342900" algn="l">
              <a:buFontTx/>
              <a:buChar char="-"/>
            </a:pPr>
            <a:endParaRPr lang="it-IT" sz="2400" b="0" i="0" dirty="0">
              <a:solidFill>
                <a:schemeClr val="accent1"/>
              </a:solidFill>
              <a:effectLst/>
              <a:latin typeface="Eras Bold ITC" panose="020B0907030504020204" pitchFamily="34" charset="0"/>
            </a:endParaRPr>
          </a:p>
          <a:p>
            <a:pPr algn="ctr"/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0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1B4EB-991B-06B0-3CCB-DFD7D8FE4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89C57581-6C03-DA8E-1EFB-C81BB0ACF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1601830B-34BA-C887-122D-66B84B2EE923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Istanza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1B98DD-F4BD-FCAE-0FDB-92D3BB6752DB}"/>
              </a:ext>
            </a:extLst>
          </p:cNvPr>
          <p:cNvSpPr txBox="1"/>
          <p:nvPr/>
        </p:nvSpPr>
        <p:spPr>
          <a:xfrm>
            <a:off x="676274" y="2216973"/>
            <a:ext cx="98869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Modello di Accreditamento;</a:t>
            </a:r>
          </a:p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Visura camerale</a:t>
            </a: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;</a:t>
            </a:r>
          </a:p>
          <a:p>
            <a:pPr marL="342900" indent="-342900" algn="l">
              <a:buFontTx/>
              <a:buChar char="-"/>
            </a:pPr>
            <a:r>
              <a:rPr lang="it-IT" sz="2400" b="0" i="0" dirty="0">
                <a:solidFill>
                  <a:schemeClr val="accent1"/>
                </a:solidFill>
                <a:effectLst/>
                <a:latin typeface="Eras Bold ITC" panose="020B0907030504020204" pitchFamily="34" charset="0"/>
              </a:rPr>
              <a:t>Dichiarazione nomina responsabile accreditamento;</a:t>
            </a:r>
          </a:p>
          <a:p>
            <a:pPr marL="342900" indent="-342900" algn="l">
              <a:buFontTx/>
              <a:buChar char="-"/>
            </a:pP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Dichiarazione nomina responsabile della formazione e C.V.;</a:t>
            </a:r>
          </a:p>
          <a:p>
            <a:pPr algn="l"/>
            <a:endParaRPr lang="it-IT" sz="2400" b="0" i="0" dirty="0">
              <a:solidFill>
                <a:schemeClr val="accent1"/>
              </a:solidFill>
              <a:effectLst/>
              <a:latin typeface="Eras Bold ITC" panose="020B0907030504020204" pitchFamily="34" charset="0"/>
            </a:endParaRPr>
          </a:p>
          <a:p>
            <a:pPr algn="ctr"/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Da trasmettere via </a:t>
            </a:r>
            <a:r>
              <a:rPr lang="it-IT" sz="2400" dirty="0" err="1">
                <a:solidFill>
                  <a:schemeClr val="accent1"/>
                </a:solidFill>
                <a:latin typeface="Eras Bold ITC" panose="020B0907030504020204" pitchFamily="34" charset="0"/>
              </a:rPr>
              <a:t>Pec</a:t>
            </a: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: </a:t>
            </a:r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  <a:hlinkClick r:id="rId3"/>
              </a:rPr>
              <a:t>segreteria@pec.epar.it</a:t>
            </a:r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  <a:p>
            <a:pPr algn="ctr"/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  <a:p>
            <a:pPr algn="ctr"/>
            <a:r>
              <a:rPr lang="it-IT" sz="2400" dirty="0">
                <a:solidFill>
                  <a:schemeClr val="accent1"/>
                </a:solidFill>
                <a:latin typeface="Eras Bold ITC" panose="020B0907030504020204" pitchFamily="34" charset="0"/>
              </a:rPr>
              <a:t>Validità accreditamento un anno.</a:t>
            </a:r>
          </a:p>
          <a:p>
            <a:pPr algn="ctr"/>
            <a:endParaRPr lang="it-IT" sz="2400" b="0" i="0" dirty="0">
              <a:solidFill>
                <a:schemeClr val="accent1"/>
              </a:solidFill>
              <a:effectLst/>
              <a:latin typeface="Eras Bold ITC" panose="020B0907030504020204" pitchFamily="34" charset="0"/>
            </a:endParaRPr>
          </a:p>
          <a:p>
            <a:pPr algn="ctr"/>
            <a:endParaRPr lang="it-IT" sz="2400" dirty="0">
              <a:solidFill>
                <a:schemeClr val="accent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8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8F2A1-20E2-057B-98E4-999C93664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9A175752-7E5D-8290-3974-F77AE8A4D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99" y="234665"/>
            <a:ext cx="1872536" cy="95596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6A22747B-07FC-B168-A028-59CD5829B5F5}"/>
              </a:ext>
            </a:extLst>
          </p:cNvPr>
          <p:cNvSpPr/>
          <p:nvPr/>
        </p:nvSpPr>
        <p:spPr>
          <a:xfrm>
            <a:off x="175865" y="122278"/>
            <a:ext cx="2443510" cy="130647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Costi</a:t>
            </a:r>
            <a:endParaRPr lang="it-IT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A26089B-FA61-60EB-6F79-82942DC5F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295089"/>
              </p:ext>
            </p:extLst>
          </p:nvPr>
        </p:nvGraphicFramePr>
        <p:xfrm>
          <a:off x="802392" y="1694815"/>
          <a:ext cx="10277475" cy="3205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1276471143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059081859"/>
                    </a:ext>
                  </a:extLst>
                </a:gridCol>
                <a:gridCol w="3686175">
                  <a:extLst>
                    <a:ext uri="{9D8B030D-6E8A-4147-A177-3AD203B41FA5}">
                      <a16:colId xmlns:a16="http://schemas.microsoft.com/office/drawing/2014/main" val="4034960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Eras Bold ITC" panose="020B0907030504020204" pitchFamily="34" charset="0"/>
                        </a:rPr>
                        <a:t>Modalità di erogazione del corso</a:t>
                      </a:r>
                    </a:p>
                    <a:p>
                      <a:endParaRPr lang="it-IT" sz="1400" dirty="0">
                        <a:latin typeface="Eras Bold ITC" panose="020B0907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Eras Bold ITC" panose="020B0907030504020204" pitchFamily="34" charset="0"/>
                        </a:rPr>
                        <a:t>Tipologia corso</a:t>
                      </a:r>
                    </a:p>
                    <a:p>
                      <a:endParaRPr lang="it-IT" sz="1400" dirty="0">
                        <a:latin typeface="Eras Bold ITC" panose="020B0907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Eras Bold ITC" panose="020B0907030504020204" pitchFamily="34" charset="0"/>
                        </a:rPr>
                        <a:t>Contributo previsto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316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In presenza o FAD sincrona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Corsi in materia di sicurezza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sul lavoro rivolti a lavoratori,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preposti, dirigenti, RLS, datori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di lavoro e altri (es. DPI III </a:t>
                      </a:r>
                      <a:r>
                        <a:rPr lang="it-IT" sz="1400" dirty="0" err="1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cat</a:t>
                      </a:r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.,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MMC ecc.)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Per aule fino a 10 partecipanti: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€ 10,00 per attestato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Dall’11° discente in poi: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€ 5,00 per attestato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01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In presenza o FAD sincrona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Corsi in materia di sicurezza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sul lavoro per addetti alla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conduzione di attrezzature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(Accordo CSR n. 53 del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22/02/2012)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Per aule fino a 10 partecipanti: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€ 15,00 per attestato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Dall’11° discente in poi:</a:t>
                      </a:r>
                    </a:p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€ 10,00 per attestato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142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FAD asincrona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accent1"/>
                          </a:solidFill>
                          <a:latin typeface="Eras Bold ITC" panose="020B0907030504020204" pitchFamily="34" charset="0"/>
                        </a:rPr>
                        <a:t>€ 3,00 per attestato e.c.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98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399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410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Eras Bold ITC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Valeria Rossetti</cp:lastModifiedBy>
  <cp:revision>26</cp:revision>
  <dcterms:created xsi:type="dcterms:W3CDTF">2025-01-25T09:04:50Z</dcterms:created>
  <dcterms:modified xsi:type="dcterms:W3CDTF">2025-02-13T15:19:52Z</dcterms:modified>
</cp:coreProperties>
</file>